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D7A9396-7B1E-4D42-86FD-2904114EE73A}"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105618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7A9396-7B1E-4D42-86FD-2904114EE73A}"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356868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7A9396-7B1E-4D42-86FD-2904114EE73A}"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11491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7A9396-7B1E-4D42-86FD-2904114EE73A}"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86874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D7A9396-7B1E-4D42-86FD-2904114EE73A}"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323069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D7A9396-7B1E-4D42-86FD-2904114EE73A}" type="datetimeFigureOut">
              <a:rPr lang="fr-FR" smtClean="0"/>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128768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D7A9396-7B1E-4D42-86FD-2904114EE73A}" type="datetimeFigureOut">
              <a:rPr lang="fr-FR" smtClean="0"/>
              <a:t>30/06/2022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108684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D7A9396-7B1E-4D42-86FD-2904114EE73A}" type="datetimeFigureOut">
              <a:rPr lang="fr-FR" smtClean="0"/>
              <a:t>30/06/2022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72661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7A9396-7B1E-4D42-86FD-2904114EE73A}" type="datetimeFigureOut">
              <a:rPr lang="fr-FR" smtClean="0"/>
              <a:t>30/06/2022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331782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D7A9396-7B1E-4D42-86FD-2904114EE73A}" type="datetimeFigureOut">
              <a:rPr lang="fr-FR" smtClean="0"/>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238858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D7A9396-7B1E-4D42-86FD-2904114EE73A}" type="datetimeFigureOut">
              <a:rPr lang="fr-FR" smtClean="0"/>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CED3B1-2BFA-4855-AE42-6C757F9612B2}" type="slidenum">
              <a:rPr lang="fr-FR" smtClean="0"/>
              <a:t>‹N°›</a:t>
            </a:fld>
            <a:endParaRPr lang="fr-FR"/>
          </a:p>
        </p:txBody>
      </p:sp>
    </p:spTree>
    <p:extLst>
      <p:ext uri="{BB962C8B-B14F-4D97-AF65-F5344CB8AC3E}">
        <p14:creationId xmlns:p14="http://schemas.microsoft.com/office/powerpoint/2010/main" val="222502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A9396-7B1E-4D42-86FD-2904114EE73A}" type="datetimeFigureOut">
              <a:rPr lang="fr-FR" smtClean="0"/>
              <a:t>30/06/2022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ED3B1-2BFA-4855-AE42-6C757F9612B2}" type="slidenum">
              <a:rPr lang="fr-FR" smtClean="0"/>
              <a:t>‹N°›</a:t>
            </a:fld>
            <a:endParaRPr lang="fr-FR"/>
          </a:p>
        </p:txBody>
      </p:sp>
    </p:spTree>
    <p:extLst>
      <p:ext uri="{BB962C8B-B14F-4D97-AF65-F5344CB8AC3E}">
        <p14:creationId xmlns:p14="http://schemas.microsoft.com/office/powerpoint/2010/main" val="551853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6545" y="2967335"/>
            <a:ext cx="6338916" cy="923330"/>
          </a:xfrm>
          <a:prstGeom prst="rect">
            <a:avLst/>
          </a:prstGeom>
          <a:noFill/>
        </p:spPr>
        <p:txBody>
          <a:bodyPr wrap="none" lIns="91440" tIns="45720" rIns="91440" bIns="45720">
            <a:spAutoFit/>
          </a:bodyPr>
          <a:lstStyle/>
          <a:p>
            <a:pPr algn="ctr"/>
            <a:r>
              <a:rPr lang="fr-FR" sz="5400" b="0" cap="none" spc="0" dirty="0" smtClean="0">
                <a:ln w="0"/>
                <a:solidFill>
                  <a:schemeClr val="tx1"/>
                </a:solidFill>
                <a:effectLst>
                  <a:outerShdw blurRad="38100" dist="19050" dir="2700000" algn="tl" rotWithShape="0">
                    <a:schemeClr val="dk1">
                      <a:alpha val="40000"/>
                    </a:schemeClr>
                  </a:outerShdw>
                </a:effectLst>
              </a:rPr>
              <a:t>DECLARATION CSTMD</a:t>
            </a:r>
            <a:endParaRPr lang="fr-FR" sz="5400" b="0" cap="none" spc="0" dirty="0">
              <a:ln w="0"/>
              <a:solidFill>
                <a:schemeClr val="tx1"/>
              </a:solidFill>
              <a:effectLst>
                <a:outerShdw blurRad="38100" dist="19050" dir="2700000" algn="tl" rotWithShape="0">
                  <a:schemeClr val="dk1">
                    <a:alpha val="40000"/>
                  </a:schemeClr>
                </a:outerShdw>
              </a:effectLst>
            </a:endParaRPr>
          </a:p>
        </p:txBody>
      </p:sp>
      <p:pic>
        <p:nvPicPr>
          <p:cNvPr id="6" name="Image 5"/>
          <p:cNvPicPr>
            <a:picLocks noChangeAspect="1"/>
          </p:cNvPicPr>
          <p:nvPr/>
        </p:nvPicPr>
        <p:blipFill>
          <a:blip r:embed="rId2"/>
          <a:stretch>
            <a:fillRect/>
          </a:stretch>
        </p:blipFill>
        <p:spPr>
          <a:xfrm>
            <a:off x="258761" y="5064838"/>
            <a:ext cx="2505425" cy="1638529"/>
          </a:xfrm>
          <a:prstGeom prst="rect">
            <a:avLst/>
          </a:prstGeom>
        </p:spPr>
      </p:pic>
    </p:spTree>
    <p:extLst>
      <p:ext uri="{BB962C8B-B14F-4D97-AF65-F5344CB8AC3E}">
        <p14:creationId xmlns:p14="http://schemas.microsoft.com/office/powerpoint/2010/main" val="418954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90537" y="376237"/>
            <a:ext cx="11210925" cy="6105525"/>
          </a:xfrm>
          <a:prstGeom prst="rect">
            <a:avLst/>
          </a:prstGeom>
        </p:spPr>
      </p:pic>
    </p:spTree>
    <p:extLst>
      <p:ext uri="{BB962C8B-B14F-4D97-AF65-F5344CB8AC3E}">
        <p14:creationId xmlns:p14="http://schemas.microsoft.com/office/powerpoint/2010/main" val="278144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06087" y="249036"/>
            <a:ext cx="10363200" cy="7124700"/>
          </a:xfrm>
          <a:prstGeom prst="rect">
            <a:avLst/>
          </a:prstGeom>
        </p:spPr>
      </p:pic>
    </p:spTree>
    <p:extLst>
      <p:ext uri="{BB962C8B-B14F-4D97-AF65-F5344CB8AC3E}">
        <p14:creationId xmlns:p14="http://schemas.microsoft.com/office/powerpoint/2010/main" val="303732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14400" y="595312"/>
            <a:ext cx="10363200" cy="5667375"/>
          </a:xfrm>
          <a:prstGeom prst="rect">
            <a:avLst/>
          </a:prstGeom>
        </p:spPr>
      </p:pic>
    </p:spTree>
    <p:extLst>
      <p:ext uri="{BB962C8B-B14F-4D97-AF65-F5344CB8AC3E}">
        <p14:creationId xmlns:p14="http://schemas.microsoft.com/office/powerpoint/2010/main" val="376028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63535" y="5431"/>
            <a:ext cx="9672595" cy="6852569"/>
          </a:xfrm>
          <a:prstGeom prst="rect">
            <a:avLst/>
          </a:prstGeom>
        </p:spPr>
      </p:pic>
    </p:spTree>
    <p:extLst>
      <p:ext uri="{BB962C8B-B14F-4D97-AF65-F5344CB8AC3E}">
        <p14:creationId xmlns:p14="http://schemas.microsoft.com/office/powerpoint/2010/main" val="52509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50013" y="0"/>
            <a:ext cx="9774513" cy="6858000"/>
          </a:xfrm>
          <a:prstGeom prst="rect">
            <a:avLst/>
          </a:prstGeom>
        </p:spPr>
      </p:pic>
    </p:spTree>
    <p:extLst>
      <p:ext uri="{BB962C8B-B14F-4D97-AF65-F5344CB8AC3E}">
        <p14:creationId xmlns:p14="http://schemas.microsoft.com/office/powerpoint/2010/main" val="369032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62037" y="61912"/>
            <a:ext cx="10067925" cy="6734175"/>
          </a:xfrm>
          <a:prstGeom prst="rect">
            <a:avLst/>
          </a:prstGeom>
        </p:spPr>
      </p:pic>
    </p:spTree>
    <p:extLst>
      <p:ext uri="{BB962C8B-B14F-4D97-AF65-F5344CB8AC3E}">
        <p14:creationId xmlns:p14="http://schemas.microsoft.com/office/powerpoint/2010/main" val="171227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636" y="2967335"/>
            <a:ext cx="8080738" cy="923330"/>
          </a:xfrm>
          <a:prstGeom prst="rect">
            <a:avLst/>
          </a:prstGeom>
          <a:noFill/>
        </p:spPr>
        <p:txBody>
          <a:bodyPr wrap="none" lIns="91440" tIns="45720" rIns="91440" bIns="45720">
            <a:spAutoFit/>
          </a:bodyPr>
          <a:lstStyle/>
          <a:p>
            <a:pPr algn="ctr"/>
            <a:r>
              <a:rPr lang="fr-FR" sz="5400" b="0" cap="none" spc="0" dirty="0" smtClean="0">
                <a:ln w="0"/>
                <a:solidFill>
                  <a:schemeClr val="tx1"/>
                </a:solidFill>
                <a:effectLst>
                  <a:outerShdw blurRad="38100" dist="19050" dir="2700000" algn="tl" rotWithShape="0">
                    <a:schemeClr val="dk1">
                      <a:alpha val="40000"/>
                    </a:schemeClr>
                  </a:outerShdw>
                </a:effectLst>
              </a:rPr>
              <a:t>DOCUMENT DE TRANSPORT</a:t>
            </a:r>
            <a:endParaRPr lang="fr-F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0679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413"/>
            <a:ext cx="12192000" cy="5409173"/>
          </a:xfrm>
          <a:prstGeom prst="rect">
            <a:avLst/>
          </a:prstGeom>
        </p:spPr>
      </p:pic>
    </p:spTree>
    <p:extLst>
      <p:ext uri="{BB962C8B-B14F-4D97-AF65-F5344CB8AC3E}">
        <p14:creationId xmlns:p14="http://schemas.microsoft.com/office/powerpoint/2010/main" val="111461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254"/>
            <a:ext cx="12192000" cy="4871491"/>
          </a:xfrm>
          <a:prstGeom prst="rect">
            <a:avLst/>
          </a:prstGeom>
        </p:spPr>
      </p:pic>
    </p:spTree>
    <p:extLst>
      <p:ext uri="{BB962C8B-B14F-4D97-AF65-F5344CB8AC3E}">
        <p14:creationId xmlns:p14="http://schemas.microsoft.com/office/powerpoint/2010/main" val="60024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68"/>
            <a:ext cx="12192000" cy="5653064"/>
          </a:xfrm>
          <a:prstGeom prst="rect">
            <a:avLst/>
          </a:prstGeom>
        </p:spPr>
      </p:pic>
    </p:spTree>
    <p:extLst>
      <p:ext uri="{BB962C8B-B14F-4D97-AF65-F5344CB8AC3E}">
        <p14:creationId xmlns:p14="http://schemas.microsoft.com/office/powerpoint/2010/main" val="182634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7162" y="981075"/>
            <a:ext cx="11877675" cy="4895850"/>
          </a:xfrm>
          <a:prstGeom prst="rect">
            <a:avLst/>
          </a:prstGeom>
        </p:spPr>
      </p:pic>
    </p:spTree>
    <p:extLst>
      <p:ext uri="{BB962C8B-B14F-4D97-AF65-F5344CB8AC3E}">
        <p14:creationId xmlns:p14="http://schemas.microsoft.com/office/powerpoint/2010/main" val="350558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314" y="0"/>
            <a:ext cx="8697371" cy="6858000"/>
          </a:xfrm>
          <a:prstGeom prst="rect">
            <a:avLst/>
          </a:prstGeom>
        </p:spPr>
      </p:pic>
    </p:spTree>
    <p:extLst>
      <p:ext uri="{BB962C8B-B14F-4D97-AF65-F5344CB8AC3E}">
        <p14:creationId xmlns:p14="http://schemas.microsoft.com/office/powerpoint/2010/main" val="227834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92" y="66205"/>
            <a:ext cx="11222016" cy="6725589"/>
          </a:xfrm>
          <a:prstGeom prst="rect">
            <a:avLst/>
          </a:prstGeom>
        </p:spPr>
      </p:pic>
    </p:spTree>
    <p:extLst>
      <p:ext uri="{BB962C8B-B14F-4D97-AF65-F5344CB8AC3E}">
        <p14:creationId xmlns:p14="http://schemas.microsoft.com/office/powerpoint/2010/main" val="386040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8612" y="1595437"/>
            <a:ext cx="11534775" cy="3667125"/>
          </a:xfrm>
          <a:prstGeom prst="rect">
            <a:avLst/>
          </a:prstGeom>
        </p:spPr>
      </p:pic>
    </p:spTree>
    <p:extLst>
      <p:ext uri="{BB962C8B-B14F-4D97-AF65-F5344CB8AC3E}">
        <p14:creationId xmlns:p14="http://schemas.microsoft.com/office/powerpoint/2010/main" val="333992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81414"/>
            <a:ext cx="12192000" cy="6160950"/>
          </a:xfrm>
          <a:prstGeom prst="rect">
            <a:avLst/>
          </a:prstGeom>
        </p:spPr>
      </p:pic>
    </p:spTree>
    <p:extLst>
      <p:ext uri="{BB962C8B-B14F-4D97-AF65-F5344CB8AC3E}">
        <p14:creationId xmlns:p14="http://schemas.microsoft.com/office/powerpoint/2010/main" val="179675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629" y="333376"/>
            <a:ext cx="12203630" cy="6120648"/>
          </a:xfrm>
          <a:prstGeom prst="rect">
            <a:avLst/>
          </a:prstGeom>
        </p:spPr>
      </p:pic>
    </p:spTree>
    <p:extLst>
      <p:ext uri="{BB962C8B-B14F-4D97-AF65-F5344CB8AC3E}">
        <p14:creationId xmlns:p14="http://schemas.microsoft.com/office/powerpoint/2010/main" val="371159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23862" y="276225"/>
            <a:ext cx="11344275" cy="6305550"/>
          </a:xfrm>
          <a:prstGeom prst="rect">
            <a:avLst/>
          </a:prstGeom>
        </p:spPr>
      </p:pic>
    </p:spTree>
    <p:extLst>
      <p:ext uri="{BB962C8B-B14F-4D97-AF65-F5344CB8AC3E}">
        <p14:creationId xmlns:p14="http://schemas.microsoft.com/office/powerpoint/2010/main" val="215056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0691" y="2967335"/>
            <a:ext cx="7670626" cy="923330"/>
          </a:xfrm>
          <a:prstGeom prst="rect">
            <a:avLst/>
          </a:prstGeom>
          <a:noFill/>
        </p:spPr>
        <p:txBody>
          <a:bodyPr wrap="none" lIns="91440" tIns="45720" rIns="91440" bIns="45720">
            <a:spAutoFit/>
          </a:bodyPr>
          <a:lstStyle/>
          <a:p>
            <a:pPr algn="ctr"/>
            <a:r>
              <a:rPr lang="fr-FR" sz="5400" b="0" cap="none" spc="0" dirty="0" smtClean="0">
                <a:ln w="0"/>
                <a:solidFill>
                  <a:schemeClr val="tx1"/>
                </a:solidFill>
                <a:effectLst>
                  <a:outerShdw blurRad="38100" dist="19050" dir="2700000" algn="tl" rotWithShape="0">
                    <a:schemeClr val="dk1">
                      <a:alpha val="40000"/>
                    </a:schemeClr>
                  </a:outerShdw>
                </a:effectLst>
              </a:rPr>
              <a:t>DECLARATION D’ACCIDENT</a:t>
            </a:r>
            <a:endParaRPr lang="fr-F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5432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141" y="689956"/>
            <a:ext cx="10756669" cy="3308598"/>
          </a:xfrm>
          <a:prstGeom prst="rect">
            <a:avLst/>
          </a:prstGeom>
        </p:spPr>
        <p:txBody>
          <a:bodyPr wrap="square">
            <a:spAutoFit/>
          </a:bodyPr>
          <a:lstStyle/>
          <a:p>
            <a:r>
              <a:rPr lang="fr-FR" sz="1100" b="1" i="0" u="none" strike="noStrike" baseline="0" dirty="0" smtClean="0">
                <a:solidFill>
                  <a:srgbClr val="000000"/>
                </a:solidFill>
                <a:latin typeface="Times New Roman" panose="02020603050405020304" pitchFamily="18" charset="0"/>
              </a:rPr>
              <a:t>Formulaire Déclaration « véhicules et matières dangereuses transportées » ADR </a:t>
            </a:r>
            <a:endParaRPr lang="fr-FR" sz="1100" b="0" i="0" u="none" strike="noStrike" baseline="0" dirty="0" smtClean="0">
              <a:solidFill>
                <a:srgbClr val="000000"/>
              </a:solidFill>
              <a:latin typeface="Times New Roman" panose="02020603050405020304" pitchFamily="18" charset="0"/>
            </a:endParaRPr>
          </a:p>
          <a:p>
            <a:r>
              <a:rPr lang="fr-FR" sz="1100" b="0" i="0" u="none" strike="noStrike" baseline="0" dirty="0" smtClean="0">
                <a:solidFill>
                  <a:srgbClr val="000000"/>
                </a:solidFill>
                <a:latin typeface="Times New Roman" panose="02020603050405020304" pitchFamily="18" charset="0"/>
              </a:rPr>
              <a:t>1 </a:t>
            </a:r>
          </a:p>
          <a:p>
            <a:r>
              <a:rPr lang="fr-FR" sz="1100" b="0" i="0" u="none" strike="noStrike" baseline="0" dirty="0" smtClean="0">
                <a:solidFill>
                  <a:srgbClr val="000000"/>
                </a:solidFill>
                <a:latin typeface="Times New Roman" panose="02020603050405020304" pitchFamily="18" charset="0"/>
              </a:rPr>
              <a:t> </a:t>
            </a:r>
          </a:p>
          <a:p>
            <a:r>
              <a:rPr lang="fr-FR" sz="1100" b="1" i="0" u="none" strike="noStrike" baseline="0" dirty="0" smtClean="0">
                <a:solidFill>
                  <a:srgbClr val="000000"/>
                </a:solidFill>
                <a:latin typeface="Times New Roman" panose="02020603050405020304" pitchFamily="18" charset="0"/>
              </a:rPr>
              <a:t>EXEMPLE </a:t>
            </a:r>
            <a:endParaRPr lang="fr-FR" sz="1100" b="0" i="0" u="none" strike="noStrike" baseline="0" dirty="0" smtClean="0">
              <a:solidFill>
                <a:srgbClr val="000000"/>
              </a:solidFill>
              <a:latin typeface="Times New Roman" panose="02020603050405020304" pitchFamily="18" charset="0"/>
            </a:endParaRPr>
          </a:p>
          <a:p>
            <a:r>
              <a:rPr lang="fr-FR" sz="1100" b="1" i="0" u="none" strike="noStrike" baseline="0" dirty="0" smtClean="0">
                <a:solidFill>
                  <a:srgbClr val="000000"/>
                </a:solidFill>
                <a:latin typeface="Times New Roman" panose="02020603050405020304" pitchFamily="18" charset="0"/>
              </a:rPr>
              <a:t>Accident de route – Collision entre deux véhicules TMD </a:t>
            </a:r>
            <a:endParaRPr lang="fr-FR" sz="1100" b="0" i="0" u="none" strike="noStrike" baseline="0" dirty="0" smtClean="0">
              <a:solidFill>
                <a:srgbClr val="000000"/>
              </a:solidFill>
              <a:latin typeface="Times New Roman" panose="02020603050405020304" pitchFamily="18" charset="0"/>
            </a:endParaRPr>
          </a:p>
          <a:p>
            <a:r>
              <a:rPr lang="fr-FR" sz="1100" b="0" i="0" u="none" strike="noStrike" baseline="0" dirty="0" smtClean="0">
                <a:solidFill>
                  <a:srgbClr val="000000"/>
                </a:solidFill>
                <a:latin typeface="Times New Roman" panose="02020603050405020304" pitchFamily="18" charset="0"/>
              </a:rPr>
              <a:t>Une semi-remorque citerne compartimentée transportant deux matières dangereuses (N° ONU1020 et 1203) est percutée par la gauche par un 1 camion transportant des marchandises dangereuses en colis. </a:t>
            </a:r>
          </a:p>
          <a:p>
            <a:r>
              <a:rPr lang="fr-FR" sz="1100" b="0" i="0" u="none" strike="noStrike" baseline="0" dirty="0" smtClean="0">
                <a:solidFill>
                  <a:srgbClr val="000000"/>
                </a:solidFill>
                <a:latin typeface="Times New Roman" panose="02020603050405020304" pitchFamily="18" charset="0"/>
              </a:rPr>
              <a:t>A la suite de la collision, le compartiment de la citerne contenant UN 1202 est percé et fuit. Dans le camion transportant des marchandises dangereuses en colis, un GRV contenant un liquide corrosif (N°ONU 1824) tombe et fuit au niveau de la fermeture. </a:t>
            </a:r>
          </a:p>
          <a:p>
            <a:r>
              <a:rPr lang="fr-FR" sz="1100" b="0" i="0" u="none" strike="noStrike" baseline="0" dirty="0" smtClean="0">
                <a:solidFill>
                  <a:srgbClr val="000000"/>
                </a:solidFill>
                <a:latin typeface="Times New Roman" panose="02020603050405020304" pitchFamily="18" charset="0"/>
              </a:rPr>
              <a:t>A la suite de cet accident, le conseiller à la sécurité complète la déclaration d’accident. </a:t>
            </a:r>
          </a:p>
          <a:p>
            <a:r>
              <a:rPr lang="fr-FR" sz="1100" b="0" i="0" u="none" strike="noStrike" baseline="0" dirty="0" smtClean="0">
                <a:solidFill>
                  <a:srgbClr val="000000"/>
                </a:solidFill>
                <a:latin typeface="Times New Roman" panose="02020603050405020304" pitchFamily="18" charset="0"/>
              </a:rPr>
              <a:t>Informations supplémentaires : </a:t>
            </a:r>
          </a:p>
          <a:p>
            <a:r>
              <a:rPr lang="fr-FR" sz="1100" b="0" i="0" u="none" strike="noStrike" baseline="0" dirty="0" smtClean="0">
                <a:solidFill>
                  <a:srgbClr val="000000"/>
                </a:solidFill>
                <a:latin typeface="Times New Roman" panose="02020603050405020304" pitchFamily="18" charset="0"/>
              </a:rPr>
              <a:t>Le camion TMD transporte : </a:t>
            </a:r>
          </a:p>
          <a:p>
            <a:r>
              <a:rPr lang="fr-FR" sz="1100" b="0" i="0" u="none" strike="noStrike" baseline="0" dirty="0" smtClean="0">
                <a:solidFill>
                  <a:srgbClr val="000000"/>
                </a:solidFill>
                <a:latin typeface="Times New Roman" panose="02020603050405020304" pitchFamily="18" charset="0"/>
              </a:rPr>
              <a:t>- ONU 1230 en 10 fût de 100 litres </a:t>
            </a:r>
          </a:p>
          <a:p>
            <a:r>
              <a:rPr lang="fr-FR" sz="1100" b="0" i="0" u="none" strike="noStrike" baseline="0" dirty="0" smtClean="0">
                <a:solidFill>
                  <a:srgbClr val="000000"/>
                </a:solidFill>
                <a:latin typeface="Times New Roman" panose="02020603050405020304" pitchFamily="18" charset="0"/>
              </a:rPr>
              <a:t>- ONU 1824 en 5 GRV de 500 litres </a:t>
            </a:r>
          </a:p>
          <a:p>
            <a:r>
              <a:rPr lang="fr-FR" sz="1100" b="0" i="0" u="none" strike="noStrike" baseline="0" dirty="0" smtClean="0">
                <a:solidFill>
                  <a:srgbClr val="000000"/>
                </a:solidFill>
                <a:latin typeface="Times New Roman" panose="02020603050405020304" pitchFamily="18" charset="0"/>
              </a:rPr>
              <a:t>- ONU 2717 20 sacs de 50 kg </a:t>
            </a:r>
          </a:p>
          <a:p>
            <a:endParaRPr lang="fr-FR" sz="1100" b="0" i="0" u="none" strike="noStrike" baseline="0" dirty="0" smtClean="0">
              <a:solidFill>
                <a:srgbClr val="000000"/>
              </a:solidFill>
              <a:latin typeface="Times New Roman" panose="02020603050405020304" pitchFamily="18" charset="0"/>
            </a:endParaRPr>
          </a:p>
          <a:p>
            <a:r>
              <a:rPr lang="fr-FR" sz="1100" b="0" i="0" u="none" strike="noStrike" baseline="0" dirty="0" smtClean="0">
                <a:solidFill>
                  <a:srgbClr val="000000"/>
                </a:solidFill>
                <a:latin typeface="Times New Roman" panose="02020603050405020304" pitchFamily="18" charset="0"/>
              </a:rPr>
              <a:t>la semi-remorque citerne a compartiment transporte/ </a:t>
            </a:r>
          </a:p>
          <a:p>
            <a:r>
              <a:rPr lang="fr-FR" sz="1100" b="0" i="0" u="none" strike="noStrike" baseline="0" dirty="0" smtClean="0">
                <a:solidFill>
                  <a:srgbClr val="000000"/>
                </a:solidFill>
                <a:latin typeface="Times New Roman" panose="02020603050405020304" pitchFamily="18" charset="0"/>
              </a:rPr>
              <a:t>- 10 000 litres ONU 1202 </a:t>
            </a:r>
          </a:p>
          <a:p>
            <a:r>
              <a:rPr lang="fr-FR" sz="1100" b="0" i="0" u="none" strike="noStrike" baseline="0" dirty="0" smtClean="0">
                <a:solidFill>
                  <a:srgbClr val="000000"/>
                </a:solidFill>
                <a:latin typeface="Times New Roman" panose="02020603050405020304" pitchFamily="18" charset="0"/>
              </a:rPr>
              <a:t>- 10 000 litres ONU 1203 </a:t>
            </a:r>
            <a:endParaRPr lang="fr-FR" sz="1100" b="0" i="0" u="none" strike="noStrike" baseline="0"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5627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51" y="481700"/>
            <a:ext cx="11853949" cy="4247317"/>
          </a:xfrm>
          <a:prstGeom prst="rect">
            <a:avLst/>
          </a:prstGeom>
        </p:spPr>
        <p:txBody>
          <a:bodyPr wrap="square">
            <a:spAutoFit/>
          </a:bodyPr>
          <a:lstStyle/>
          <a:p>
            <a:r>
              <a:rPr lang="fr-FR" sz="1000" b="1" dirty="0">
                <a:solidFill>
                  <a:srgbClr val="000000"/>
                </a:solidFill>
                <a:latin typeface="Times New Roman" panose="02020603050405020304" pitchFamily="18" charset="0"/>
              </a:rPr>
              <a:t>Formulaire Déclaration « véhicules et matières dangereuses transportées » ADR </a:t>
            </a:r>
            <a:endParaRPr lang="fr-FR" sz="1000" b="1" dirty="0" smtClean="0">
              <a:solidFill>
                <a:srgbClr val="000000"/>
              </a:solidFill>
              <a:latin typeface="Times New Roman" panose="02020603050405020304" pitchFamily="18" charset="0"/>
            </a:endParaRPr>
          </a:p>
          <a:p>
            <a:endParaRPr lang="fr-FR" sz="1000" b="1" dirty="0">
              <a:solidFill>
                <a:srgbClr val="000000"/>
              </a:solidFill>
              <a:latin typeface="Times New Roman" panose="02020603050405020304" pitchFamily="18" charset="0"/>
            </a:endParaRPr>
          </a:p>
          <a:p>
            <a:endParaRPr lang="fr-FR" sz="1000" dirty="0">
              <a:solidFill>
                <a:srgbClr val="000000"/>
              </a:solidFill>
              <a:latin typeface="Times New Roman" panose="02020603050405020304" pitchFamily="18" charset="0"/>
            </a:endParaRPr>
          </a:p>
          <a:p>
            <a:r>
              <a:rPr lang="fr-FR" sz="1000" dirty="0">
                <a:solidFill>
                  <a:srgbClr val="000000"/>
                </a:solidFill>
                <a:latin typeface="Times New Roman" panose="02020603050405020304" pitchFamily="18" charset="0"/>
              </a:rPr>
              <a:t>2 </a:t>
            </a:r>
            <a:r>
              <a:rPr lang="fr-FR" sz="1000" b="1" i="1" u="none" strike="noStrike" baseline="0" dirty="0" smtClean="0">
                <a:solidFill>
                  <a:srgbClr val="000000"/>
                </a:solidFill>
                <a:latin typeface="Arial" panose="020B0604020202020204" pitchFamily="34" charset="0"/>
              </a:rPr>
              <a:t>Véhicule et matières dangereuses transportées </a:t>
            </a:r>
            <a:r>
              <a:rPr lang="fr-FR" sz="1000" b="1" i="1" u="none" strike="noStrike" baseline="0" dirty="0" err="1" smtClean="0">
                <a:solidFill>
                  <a:srgbClr val="000000"/>
                </a:solidFill>
                <a:latin typeface="Arial" panose="020B0604020202020204" pitchFamily="34" charset="0"/>
              </a:rPr>
              <a:t>Vehicle</a:t>
            </a:r>
            <a:r>
              <a:rPr lang="fr-FR" sz="1000" b="1" i="1" u="none" strike="noStrike" baseline="0" dirty="0" smtClean="0">
                <a:solidFill>
                  <a:srgbClr val="000000"/>
                </a:solidFill>
                <a:latin typeface="Arial" panose="020B0604020202020204" pitchFamily="34" charset="0"/>
              </a:rPr>
              <a:t> and </a:t>
            </a:r>
            <a:r>
              <a:rPr lang="fr-FR" sz="1000" b="1" i="1" u="none" strike="noStrike" baseline="0" dirty="0" err="1" smtClean="0">
                <a:solidFill>
                  <a:srgbClr val="000000"/>
                </a:solidFill>
                <a:latin typeface="Arial" panose="020B0604020202020204" pitchFamily="34" charset="0"/>
              </a:rPr>
              <a:t>dangerous</a:t>
            </a:r>
            <a:r>
              <a:rPr lang="fr-FR" sz="1000" b="1" i="1" u="none" strike="noStrike" baseline="0" dirty="0" smtClean="0">
                <a:solidFill>
                  <a:srgbClr val="000000"/>
                </a:solidFill>
                <a:latin typeface="Arial" panose="020B0604020202020204" pitchFamily="34" charset="0"/>
              </a:rPr>
              <a:t> good </a:t>
            </a:r>
            <a:r>
              <a:rPr lang="fr-FR" sz="1000" b="1" i="1" u="none" strike="noStrike" baseline="0" dirty="0" err="1" smtClean="0">
                <a:solidFill>
                  <a:srgbClr val="000000"/>
                </a:solidFill>
                <a:latin typeface="Arial" panose="020B0604020202020204" pitchFamily="34" charset="0"/>
              </a:rPr>
              <a:t>contained</a:t>
            </a:r>
            <a:r>
              <a:rPr lang="fr-FR" sz="1000" b="1" i="1" u="none" strike="noStrike" baseline="0" dirty="0" smtClean="0">
                <a:solidFill>
                  <a:srgbClr val="000000"/>
                </a:solidFill>
                <a:latin typeface="Arial" panose="020B0604020202020204" pitchFamily="34" charset="0"/>
              </a:rPr>
              <a:t> </a:t>
            </a:r>
          </a:p>
          <a:p>
            <a:endParaRPr lang="fr-FR" sz="1000" b="0" i="0" u="none" strike="noStrike" baseline="0" dirty="0" smtClean="0">
              <a:solidFill>
                <a:srgbClr val="000000"/>
              </a:solidFill>
              <a:latin typeface="Arial" panose="020B0604020202020204" pitchFamily="34" charset="0"/>
            </a:endParaRPr>
          </a:p>
          <a:p>
            <a:r>
              <a:rPr lang="fr-FR" sz="1000" b="0" i="0" u="none" strike="noStrike" baseline="0" dirty="0" smtClean="0">
                <a:solidFill>
                  <a:srgbClr val="000000"/>
                </a:solidFill>
                <a:latin typeface="Arial" panose="020B0604020202020204" pitchFamily="34" charset="0"/>
              </a:rPr>
              <a:t>1. </a:t>
            </a:r>
            <a:r>
              <a:rPr lang="fr-FR" sz="1000" dirty="0">
                <a:solidFill>
                  <a:srgbClr val="000000"/>
                </a:solidFill>
                <a:latin typeface="Arial" panose="020B0604020202020204" pitchFamily="34" charset="0"/>
              </a:rPr>
              <a:t>Identification de l’ensemble routier impliqué dans l’accident </a:t>
            </a:r>
          </a:p>
          <a:p>
            <a:r>
              <a:rPr lang="fr-FR" sz="1000" dirty="0">
                <a:solidFill>
                  <a:srgbClr val="000000"/>
                </a:solidFill>
                <a:latin typeface="Arial" panose="020B0604020202020204" pitchFamily="34" charset="0"/>
              </a:rPr>
              <a:t>Nombre total de véhicule impliqué dans l’accident </a:t>
            </a:r>
            <a:r>
              <a:rPr lang="fr-FR" sz="1000" b="0" i="1" u="none" strike="noStrike" baseline="0" dirty="0" err="1" smtClean="0">
                <a:solidFill>
                  <a:srgbClr val="000000"/>
                </a:solidFill>
                <a:latin typeface="Arial" panose="020B0604020202020204" pitchFamily="34" charset="0"/>
              </a:rPr>
              <a:t>number</a:t>
            </a:r>
            <a:r>
              <a:rPr lang="fr-FR" sz="1000" b="0" i="1" u="none" strike="noStrike" baseline="0" dirty="0" smtClean="0">
                <a:solidFill>
                  <a:srgbClr val="000000"/>
                </a:solidFill>
                <a:latin typeface="Arial" panose="020B0604020202020204" pitchFamily="34" charset="0"/>
              </a:rPr>
              <a:t> of transport unit </a:t>
            </a:r>
            <a:r>
              <a:rPr lang="fr-FR" sz="1000" b="0" i="1" u="none" strike="noStrike" baseline="0" dirty="0" err="1" smtClean="0">
                <a:solidFill>
                  <a:srgbClr val="000000"/>
                </a:solidFill>
                <a:latin typeface="Arial" panose="020B0604020202020204" pitchFamily="34" charset="0"/>
              </a:rPr>
              <a:t>involved</a:t>
            </a:r>
            <a:r>
              <a:rPr lang="fr-FR" sz="1000" b="0" i="1" u="none" strike="noStrike" baseline="0" dirty="0" smtClean="0">
                <a:solidFill>
                  <a:srgbClr val="000000"/>
                </a:solidFill>
                <a:latin typeface="Arial" panose="020B0604020202020204" pitchFamily="34" charset="0"/>
              </a:rPr>
              <a:t>: </a:t>
            </a:r>
          </a:p>
          <a:p>
            <a:endParaRPr lang="fr-FR" sz="1000" b="0" i="0" u="none" strike="noStrike" baseline="0" dirty="0" smtClean="0">
              <a:solidFill>
                <a:srgbClr val="000000"/>
              </a:solidFill>
              <a:latin typeface="Arial" panose="020B0604020202020204" pitchFamily="34" charset="0"/>
            </a:endParaRPr>
          </a:p>
          <a:p>
            <a:r>
              <a:rPr lang="fr-FR" sz="1000" dirty="0">
                <a:solidFill>
                  <a:srgbClr val="000000"/>
                </a:solidFill>
                <a:latin typeface="Arial" panose="020B0604020202020204" pitchFamily="34" charset="0"/>
              </a:rPr>
              <a:t>Dont le nombre de véhicule TMD </a:t>
            </a:r>
            <a:r>
              <a:rPr lang="fr-FR" sz="1000" b="0" i="1" u="none" strike="noStrike" baseline="0" dirty="0" smtClean="0">
                <a:solidFill>
                  <a:srgbClr val="000000"/>
                </a:solidFill>
                <a:latin typeface="Arial" panose="020B0604020202020204" pitchFamily="34" charset="0"/>
              </a:rPr>
              <a:t>: Of </a:t>
            </a:r>
            <a:r>
              <a:rPr lang="fr-FR" sz="1000" b="0" i="1" u="none" strike="noStrike" baseline="0" dirty="0" err="1" smtClean="0">
                <a:solidFill>
                  <a:srgbClr val="000000"/>
                </a:solidFill>
                <a:latin typeface="Arial" panose="020B0604020202020204" pitchFamily="34" charset="0"/>
              </a:rPr>
              <a:t>those</a:t>
            </a:r>
            <a:r>
              <a:rPr lang="fr-FR" sz="1000" b="0" i="1" u="none" strike="noStrike" baseline="0" dirty="0" smtClean="0">
                <a:solidFill>
                  <a:srgbClr val="000000"/>
                </a:solidFill>
                <a:latin typeface="Arial" panose="020B0604020202020204" pitchFamily="34" charset="0"/>
              </a:rPr>
              <a:t>, total </a:t>
            </a:r>
            <a:r>
              <a:rPr lang="fr-FR" sz="1000" b="0" i="1" u="none" strike="noStrike" baseline="0" dirty="0" err="1" smtClean="0">
                <a:solidFill>
                  <a:srgbClr val="000000"/>
                </a:solidFill>
                <a:latin typeface="Arial" panose="020B0604020202020204" pitchFamily="34" charset="0"/>
              </a:rPr>
              <a:t>number</a:t>
            </a:r>
            <a:r>
              <a:rPr lang="fr-FR" sz="1000" b="0" i="1" u="none" strike="noStrike" baseline="0" dirty="0" smtClean="0">
                <a:solidFill>
                  <a:srgbClr val="000000"/>
                </a:solidFill>
                <a:latin typeface="Arial" panose="020B0604020202020204" pitchFamily="34" charset="0"/>
              </a:rPr>
              <a:t> of DG transport unit(s) : </a:t>
            </a:r>
          </a:p>
          <a:p>
            <a:endParaRPr lang="fr-FR" sz="1000" b="0" i="0" u="none" strike="noStrike" baseline="0" dirty="0" smtClean="0">
              <a:solidFill>
                <a:srgbClr val="000000"/>
              </a:solidFill>
              <a:latin typeface="Arial" panose="020B0604020202020204" pitchFamily="34" charset="0"/>
            </a:endParaRPr>
          </a:p>
          <a:p>
            <a:r>
              <a:rPr lang="fr-FR" sz="1000" dirty="0">
                <a:solidFill>
                  <a:srgbClr val="1CACE3"/>
                </a:solidFill>
                <a:latin typeface="Arial" panose="020B0604020202020204" pitchFamily="34" charset="0"/>
              </a:rPr>
              <a:t>MERCI DE SE REFERER A LA NOTICE FIGURANT A LA FIN DU DOCUMENT POUR COMPLETER LES TABLEAUX (pages 6 à 8) </a:t>
            </a:r>
          </a:p>
          <a:p>
            <a:endParaRPr lang="fr-FR" sz="1000" dirty="0" smtClean="0">
              <a:solidFill>
                <a:srgbClr val="FF0000"/>
              </a:solidFill>
              <a:latin typeface="Arial" panose="020B0604020202020204" pitchFamily="34" charset="0"/>
            </a:endParaRPr>
          </a:p>
          <a:p>
            <a:r>
              <a:rPr lang="fr-FR" sz="1000" dirty="0" smtClean="0">
                <a:solidFill>
                  <a:srgbClr val="FF0000"/>
                </a:solidFill>
                <a:latin typeface="Arial" panose="020B0604020202020204" pitchFamily="34" charset="0"/>
              </a:rPr>
              <a:t>VEHICULE </a:t>
            </a:r>
            <a:r>
              <a:rPr lang="fr-FR" sz="1000" dirty="0">
                <a:solidFill>
                  <a:srgbClr val="FF0000"/>
                </a:solidFill>
                <a:latin typeface="Arial" panose="020B0604020202020204" pitchFamily="34" charset="0"/>
              </a:rPr>
              <a:t>1 </a:t>
            </a:r>
            <a:endParaRPr lang="fr-FR" sz="1000" dirty="0" smtClean="0">
              <a:solidFill>
                <a:srgbClr val="FF0000"/>
              </a:solidFill>
              <a:latin typeface="Arial" panose="020B0604020202020204" pitchFamily="34" charset="0"/>
            </a:endParaRPr>
          </a:p>
          <a:p>
            <a:endParaRPr lang="fr-FR" sz="1000" dirty="0">
              <a:solidFill>
                <a:srgbClr val="FF0000"/>
              </a:solidFill>
              <a:latin typeface="Arial" panose="020B0604020202020204" pitchFamily="34" charset="0"/>
            </a:endParaRPr>
          </a:p>
          <a:p>
            <a:r>
              <a:rPr lang="fr-FR" sz="1000" dirty="0">
                <a:solidFill>
                  <a:srgbClr val="000000"/>
                </a:solidFill>
                <a:latin typeface="Arial" panose="020B0604020202020204" pitchFamily="34" charset="0"/>
              </a:rPr>
              <a:t>Partie de l’ensemble routier impactée par l’accident </a:t>
            </a:r>
            <a:r>
              <a:rPr lang="fr-FR" sz="1000" b="0" i="0" u="none" strike="noStrike" baseline="0" dirty="0" smtClean="0">
                <a:solidFill>
                  <a:srgbClr val="000000"/>
                </a:solidFill>
                <a:latin typeface="Arial" panose="020B0604020202020204" pitchFamily="34" charset="0"/>
              </a:rPr>
              <a:t>: </a:t>
            </a:r>
          </a:p>
          <a:p>
            <a:r>
              <a:rPr lang="fr-FR" sz="1000" dirty="0">
                <a:solidFill>
                  <a:srgbClr val="2583C5"/>
                </a:solidFill>
                <a:latin typeface="Arial" panose="020B0604020202020204" pitchFamily="34" charset="0"/>
              </a:rPr>
              <a:t>X </a:t>
            </a:r>
            <a:r>
              <a:rPr lang="fr-FR" sz="1000" dirty="0" smtClean="0">
                <a:solidFill>
                  <a:srgbClr val="2583C5"/>
                </a:solidFill>
                <a:latin typeface="Arial" panose="020B0604020202020204" pitchFamily="34" charset="0"/>
              </a:rPr>
              <a:t> </a:t>
            </a:r>
            <a:r>
              <a:rPr lang="fr-FR" sz="1000" dirty="0" smtClean="0">
                <a:solidFill>
                  <a:srgbClr val="000000"/>
                </a:solidFill>
                <a:latin typeface="Arial" panose="020B0604020202020204" pitchFamily="34" charset="0"/>
              </a:rPr>
              <a:t>Tracteur </a:t>
            </a:r>
            <a:r>
              <a:rPr lang="fr-FR" sz="1000" dirty="0">
                <a:solidFill>
                  <a:srgbClr val="000000"/>
                </a:solidFill>
                <a:latin typeface="Arial" panose="020B0604020202020204" pitchFamily="34" charset="0"/>
              </a:rPr>
              <a:t>routier </a:t>
            </a:r>
          </a:p>
          <a:p>
            <a:r>
              <a:rPr lang="fr-FR" sz="1000" dirty="0" smtClean="0">
                <a:solidFill>
                  <a:srgbClr val="000000"/>
                </a:solidFill>
                <a:latin typeface="Arial" panose="020B0604020202020204" pitchFamily="34" charset="0"/>
              </a:rPr>
              <a:t>    Camion </a:t>
            </a:r>
            <a:endParaRPr lang="fr-FR" sz="1000" dirty="0">
              <a:solidFill>
                <a:srgbClr val="000000"/>
              </a:solidFill>
              <a:latin typeface="Arial" panose="020B0604020202020204" pitchFamily="34" charset="0"/>
            </a:endParaRPr>
          </a:p>
          <a:p>
            <a:endParaRPr lang="fr-FR" sz="1000" dirty="0">
              <a:solidFill>
                <a:srgbClr val="000000"/>
              </a:solidFill>
              <a:latin typeface="Arial" panose="020B0604020202020204" pitchFamily="34" charset="0"/>
            </a:endParaRPr>
          </a:p>
          <a:p>
            <a:r>
              <a:rPr lang="fr-FR" sz="1000" dirty="0">
                <a:solidFill>
                  <a:srgbClr val="1CACE3"/>
                </a:solidFill>
                <a:latin typeface="Arial" panose="020B0604020202020204" pitchFamily="34" charset="0"/>
              </a:rPr>
              <a:t>X </a:t>
            </a:r>
            <a:r>
              <a:rPr lang="fr-FR" sz="1000" dirty="0" smtClean="0">
                <a:solidFill>
                  <a:srgbClr val="1CACE3"/>
                </a:solidFill>
                <a:latin typeface="Arial" panose="020B0604020202020204" pitchFamily="34" charset="0"/>
              </a:rPr>
              <a:t> </a:t>
            </a:r>
            <a:r>
              <a:rPr lang="fr-FR" sz="1000" dirty="0" smtClean="0">
                <a:solidFill>
                  <a:srgbClr val="000000"/>
                </a:solidFill>
                <a:latin typeface="Arial" panose="020B0604020202020204" pitchFamily="34" charset="0"/>
              </a:rPr>
              <a:t>Semi-remorque </a:t>
            </a:r>
            <a:r>
              <a:rPr lang="fr-FR" sz="1000" b="0" i="1" u="none" strike="noStrike" baseline="0" dirty="0" smtClean="0">
                <a:solidFill>
                  <a:srgbClr val="000000"/>
                </a:solidFill>
                <a:latin typeface="Arial" panose="020B0604020202020204" pitchFamily="34" charset="0"/>
              </a:rPr>
              <a:t>semi </a:t>
            </a:r>
            <a:r>
              <a:rPr lang="fr-FR" sz="1000" b="0" i="1" u="none" strike="noStrike" baseline="0" dirty="0" err="1" smtClean="0">
                <a:solidFill>
                  <a:srgbClr val="000000"/>
                </a:solidFill>
                <a:latin typeface="Arial" panose="020B0604020202020204" pitchFamily="34" charset="0"/>
              </a:rPr>
              <a:t>trailer</a:t>
            </a:r>
            <a:r>
              <a:rPr lang="fr-FR" sz="1000" b="0" i="1" u="none" strike="noStrike" baseline="0" dirty="0" smtClean="0">
                <a:solidFill>
                  <a:srgbClr val="000000"/>
                </a:solidFill>
                <a:latin typeface="Arial" panose="020B0604020202020204" pitchFamily="34" charset="0"/>
              </a:rPr>
              <a:t> </a:t>
            </a:r>
            <a:endParaRPr lang="fr-FR" sz="1000" b="0" i="0" u="none" strike="noStrike" baseline="0" dirty="0" smtClean="0">
              <a:solidFill>
                <a:srgbClr val="000000"/>
              </a:solidFill>
              <a:latin typeface="Arial" panose="020B0604020202020204" pitchFamily="34" charset="0"/>
            </a:endParaRPr>
          </a:p>
          <a:p>
            <a:r>
              <a:rPr lang="fr-FR" sz="1000" b="0" i="0" u="none" strike="noStrike" baseline="0" dirty="0" smtClean="0">
                <a:solidFill>
                  <a:srgbClr val="000000"/>
                </a:solidFill>
                <a:latin typeface="Arial" panose="020B0604020202020204" pitchFamily="34" charset="0"/>
              </a:rPr>
              <a:t>    </a:t>
            </a:r>
            <a:r>
              <a:rPr lang="fr-FR" sz="1000" dirty="0" smtClean="0">
                <a:solidFill>
                  <a:srgbClr val="000000"/>
                </a:solidFill>
                <a:latin typeface="Arial" panose="020B0604020202020204" pitchFamily="34" charset="0"/>
              </a:rPr>
              <a:t>Remorque </a:t>
            </a:r>
            <a:r>
              <a:rPr lang="fr-FR" sz="1000" b="0" i="1" u="none" strike="noStrike" baseline="0" dirty="0" err="1" smtClean="0">
                <a:solidFill>
                  <a:srgbClr val="000000"/>
                </a:solidFill>
                <a:latin typeface="Arial" panose="020B0604020202020204" pitchFamily="34" charset="0"/>
              </a:rPr>
              <a:t>trailer</a:t>
            </a:r>
            <a:r>
              <a:rPr lang="fr-FR" sz="1000" b="0" i="1" u="none" strike="noStrike" baseline="0" dirty="0" smtClean="0">
                <a:solidFill>
                  <a:srgbClr val="000000"/>
                </a:solidFill>
                <a:latin typeface="Arial" panose="020B0604020202020204" pitchFamily="34" charset="0"/>
              </a:rPr>
              <a:t> </a:t>
            </a:r>
            <a:endParaRPr lang="fr-FR" sz="1000" b="0" i="0" u="none" strike="noStrike" baseline="0" dirty="0" smtClean="0">
              <a:solidFill>
                <a:srgbClr val="000000"/>
              </a:solidFill>
              <a:latin typeface="Arial" panose="020B0604020202020204" pitchFamily="34" charset="0"/>
            </a:endParaRPr>
          </a:p>
          <a:p>
            <a:r>
              <a:rPr lang="fr-FR" sz="1000" b="0" i="0" u="none" strike="noStrike" baseline="0" dirty="0" smtClean="0">
                <a:solidFill>
                  <a:srgbClr val="000000"/>
                </a:solidFill>
                <a:latin typeface="Arial" panose="020B0604020202020204" pitchFamily="34" charset="0"/>
              </a:rPr>
              <a:t>    </a:t>
            </a:r>
            <a:r>
              <a:rPr lang="fr-FR" sz="1000" dirty="0" smtClean="0">
                <a:solidFill>
                  <a:srgbClr val="000000"/>
                </a:solidFill>
                <a:latin typeface="Arial" panose="020B0604020202020204" pitchFamily="34" charset="0"/>
              </a:rPr>
              <a:t>Véhicule </a:t>
            </a:r>
            <a:r>
              <a:rPr lang="fr-FR" sz="1000" dirty="0">
                <a:solidFill>
                  <a:srgbClr val="000000"/>
                </a:solidFill>
                <a:latin typeface="Arial" panose="020B0604020202020204" pitchFamily="34" charset="0"/>
              </a:rPr>
              <a:t>utilitaire léger </a:t>
            </a:r>
          </a:p>
          <a:p>
            <a:r>
              <a:rPr lang="fr-FR" sz="1000" b="0" i="0" u="none" strike="noStrike" baseline="0" dirty="0" smtClean="0">
                <a:solidFill>
                  <a:srgbClr val="000000"/>
                </a:solidFill>
                <a:latin typeface="Arial" panose="020B0604020202020204" pitchFamily="34" charset="0"/>
              </a:rPr>
              <a:t>    </a:t>
            </a:r>
            <a:r>
              <a:rPr lang="fr-FR" sz="1000" dirty="0" smtClean="0">
                <a:solidFill>
                  <a:srgbClr val="000000"/>
                </a:solidFill>
                <a:latin typeface="Arial" panose="020B0604020202020204" pitchFamily="34" charset="0"/>
              </a:rPr>
              <a:t>Voiture </a:t>
            </a:r>
            <a:r>
              <a:rPr lang="fr-FR" sz="1000" dirty="0" err="1">
                <a:solidFill>
                  <a:srgbClr val="000000"/>
                </a:solidFill>
                <a:latin typeface="Arial" panose="020B0604020202020204" pitchFamily="34" charset="0"/>
              </a:rPr>
              <a:t>particuliére</a:t>
            </a:r>
            <a:r>
              <a:rPr lang="fr-FR" sz="1000" dirty="0">
                <a:solidFill>
                  <a:srgbClr val="000000"/>
                </a:solidFill>
                <a:latin typeface="Arial" panose="020B0604020202020204" pitchFamily="34" charset="0"/>
              </a:rPr>
              <a:t> </a:t>
            </a:r>
          </a:p>
          <a:p>
            <a:endParaRPr lang="fr-FR" sz="1000" dirty="0">
              <a:solidFill>
                <a:srgbClr val="000000"/>
              </a:solidFill>
              <a:latin typeface="Arial" panose="020B0604020202020204" pitchFamily="34" charset="0"/>
            </a:endParaRPr>
          </a:p>
          <a:p>
            <a:r>
              <a:rPr lang="fr-FR" sz="1000" dirty="0">
                <a:solidFill>
                  <a:srgbClr val="000000"/>
                </a:solidFill>
                <a:latin typeface="Arial" panose="020B0604020202020204" pitchFamily="34" charset="0"/>
              </a:rPr>
              <a:t>Citerne impactée : </a:t>
            </a:r>
          </a:p>
          <a:p>
            <a:r>
              <a:rPr lang="fr-FR" sz="1000" dirty="0">
                <a:solidFill>
                  <a:srgbClr val="1CACE3"/>
                </a:solidFill>
                <a:latin typeface="Arial" panose="020B0604020202020204" pitchFamily="34" charset="0"/>
              </a:rPr>
              <a:t>X </a:t>
            </a:r>
            <a:r>
              <a:rPr lang="fr-FR" sz="1000" dirty="0">
                <a:solidFill>
                  <a:srgbClr val="000000"/>
                </a:solidFill>
                <a:latin typeface="Arial" panose="020B0604020202020204" pitchFamily="34" charset="0"/>
              </a:rPr>
              <a:t>Oui </a:t>
            </a:r>
          </a:p>
          <a:p>
            <a:endParaRPr lang="fr-FR" sz="1000" dirty="0">
              <a:solidFill>
                <a:srgbClr val="000000"/>
              </a:solidFill>
              <a:latin typeface="Arial" panose="020B0604020202020204" pitchFamily="34" charset="0"/>
            </a:endParaRPr>
          </a:p>
          <a:p>
            <a:r>
              <a:rPr lang="fr-FR" sz="1000" b="0" i="0" u="none" strike="noStrike" baseline="0" dirty="0" smtClean="0">
                <a:solidFill>
                  <a:srgbClr val="2583C5"/>
                </a:solidFill>
                <a:latin typeface="Arial" panose="020B0604020202020204" pitchFamily="34" charset="0"/>
              </a:rPr>
              <a:t>  </a:t>
            </a:r>
            <a:endParaRPr lang="fr-FR" sz="1000" b="0" i="0" u="none" strike="noStrike" baseline="0" dirty="0" smtClean="0">
              <a:solidFill>
                <a:srgbClr val="2583C5"/>
              </a:solidFill>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408882" y="4512080"/>
            <a:ext cx="10991850" cy="1790700"/>
          </a:xfrm>
          <a:prstGeom prst="rect">
            <a:avLst/>
          </a:prstGeom>
        </p:spPr>
      </p:pic>
    </p:spTree>
    <p:extLst>
      <p:ext uri="{BB962C8B-B14F-4D97-AF65-F5344CB8AC3E}">
        <p14:creationId xmlns:p14="http://schemas.microsoft.com/office/powerpoint/2010/main" val="4001212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298</Words>
  <Application>Microsoft Office PowerPoint</Application>
  <PresentationFormat>Grand écran</PresentationFormat>
  <Paragraphs>47</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KORHEL Michel</dc:creator>
  <cp:lastModifiedBy>KORHEL Michel</cp:lastModifiedBy>
  <cp:revision>4</cp:revision>
  <dcterms:created xsi:type="dcterms:W3CDTF">2022-06-30T06:07:49Z</dcterms:created>
  <dcterms:modified xsi:type="dcterms:W3CDTF">2022-06-30T06:30:03Z</dcterms:modified>
</cp:coreProperties>
</file>